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76" r:id="rId6"/>
    <p:sldId id="257" r:id="rId7"/>
    <p:sldId id="275" r:id="rId8"/>
    <p:sldId id="270" r:id="rId9"/>
    <p:sldId id="269" r:id="rId10"/>
    <p:sldId id="266" r:id="rId11"/>
    <p:sldId id="271" r:id="rId12"/>
    <p:sldId id="272" r:id="rId13"/>
    <p:sldId id="277" r:id="rId14"/>
    <p:sldId id="278" r:id="rId15"/>
    <p:sldId id="265" r:id="rId16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2B38F5F8-AF39-4C0A-8748-CCA1637BD8D6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E2DB3D3D-0945-4418-8AE1-A65654C08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9839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ACC2342F-F0E2-4843-9BDC-1B078546C573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5A74958F-DA52-44BE-AA77-941329732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565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5FC5F-AB76-4D6A-B757-266215FFB6C3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42B7E-869D-4369-8F5B-EF2A699D4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68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5FC5F-AB76-4D6A-B757-266215FFB6C3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42B7E-869D-4369-8F5B-EF2A699D4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678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5FC5F-AB76-4D6A-B757-266215FFB6C3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42B7E-869D-4369-8F5B-EF2A699D4D2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18865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5FC5F-AB76-4D6A-B757-266215FFB6C3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42B7E-869D-4369-8F5B-EF2A699D4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1162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5FC5F-AB76-4D6A-B757-266215FFB6C3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42B7E-869D-4369-8F5B-EF2A699D4D2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734966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5FC5F-AB76-4D6A-B757-266215FFB6C3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42B7E-869D-4369-8F5B-EF2A699D4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134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5FC5F-AB76-4D6A-B757-266215FFB6C3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42B7E-869D-4369-8F5B-EF2A699D4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7814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5FC5F-AB76-4D6A-B757-266215FFB6C3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42B7E-869D-4369-8F5B-EF2A699D4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784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5FC5F-AB76-4D6A-B757-266215FFB6C3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42B7E-869D-4369-8F5B-EF2A699D4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561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5FC5F-AB76-4D6A-B757-266215FFB6C3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42B7E-869D-4369-8F5B-EF2A699D4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967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5FC5F-AB76-4D6A-B757-266215FFB6C3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42B7E-869D-4369-8F5B-EF2A699D4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469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5FC5F-AB76-4D6A-B757-266215FFB6C3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42B7E-869D-4369-8F5B-EF2A699D4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218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5FC5F-AB76-4D6A-B757-266215FFB6C3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42B7E-869D-4369-8F5B-EF2A699D4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467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5FC5F-AB76-4D6A-B757-266215FFB6C3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42B7E-869D-4369-8F5B-EF2A699D4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120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5FC5F-AB76-4D6A-B757-266215FFB6C3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42B7E-869D-4369-8F5B-EF2A699D4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889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5FC5F-AB76-4D6A-B757-266215FFB6C3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42B7E-869D-4369-8F5B-EF2A699D4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13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5FC5F-AB76-4D6A-B757-266215FFB6C3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8E42B7E-869D-4369-8F5B-EF2A699D4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155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52400" y="1524000"/>
            <a:ext cx="7239000" cy="1828800"/>
          </a:xfrm>
        </p:spPr>
        <p:txBody>
          <a:bodyPr>
            <a:noAutofit/>
          </a:bodyPr>
          <a:lstStyle/>
          <a:p>
            <a:r>
              <a:rPr lang="en-US" b="1" dirty="0" smtClean="0"/>
              <a:t>I’m Writing a </a:t>
            </a:r>
            <a:br>
              <a:rPr lang="en-US" b="1" dirty="0" smtClean="0"/>
            </a:br>
            <a:r>
              <a:rPr lang="en-US" b="1" dirty="0" smtClean="0"/>
              <a:t>Research Paper</a:t>
            </a:r>
            <a:br>
              <a:rPr lang="en-US" b="1" dirty="0" smtClean="0"/>
            </a:br>
            <a:r>
              <a:rPr lang="en-US" b="1" dirty="0" smtClean="0"/>
              <a:t>Now What?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Putting it all together…</a:t>
            </a:r>
          </a:p>
          <a:p>
            <a:r>
              <a:rPr lang="en-US" dirty="0" smtClean="0"/>
              <a:t>Mrs. Ingram, Media Specialist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13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Did we reach our learning </a:t>
            </a:r>
            <a:r>
              <a:rPr lang="en-US" dirty="0"/>
              <a:t>g</a:t>
            </a:r>
            <a:r>
              <a:rPr lang="en-US" dirty="0" smtClean="0"/>
              <a:t>oal?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Students will understand how to access and use print and electronic resources to write a research paper.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951618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Rubric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Batang" pitchFamily="18" charset="-127"/>
                <a:ea typeface="Batang" pitchFamily="18" charset="-127"/>
              </a:rPr>
              <a:t>4-I can find and use a variety of sources in the IRC to meet my information needs and show others how to do the same.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B050"/>
                </a:solidFill>
                <a:latin typeface="Batang" pitchFamily="18" charset="-127"/>
                <a:ea typeface="Batang" pitchFamily="18" charset="-127"/>
              </a:rPr>
              <a:t>3-I can find and use a variety of sources in the IRC to meet my information needs.</a:t>
            </a:r>
          </a:p>
          <a:p>
            <a:pPr marL="0" indent="0">
              <a:buNone/>
            </a:pPr>
            <a:r>
              <a:rPr lang="en-US" b="1" dirty="0">
                <a:solidFill>
                  <a:srgbClr val="7030A0"/>
                </a:solidFill>
                <a:latin typeface="Batang" pitchFamily="18" charset="-127"/>
                <a:ea typeface="Batang" pitchFamily="18" charset="-127"/>
              </a:rPr>
              <a:t>2- I can find and use sources with some help.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Batang" pitchFamily="18" charset="-127"/>
                <a:ea typeface="Batang" pitchFamily="18" charset="-127"/>
              </a:rPr>
              <a:t>1-I found some sources but need help using them.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0-Help! Sources?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698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Need Help?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8686800" cy="1447800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ASK!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We want you to be successful and we’re here to help!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8" name="Picture 4" descr="http://t2.gstatic.com/images?q=tbn:ANd9GcRnEwJXA7GNn8Pg1vRMYkml7Amb0Lv6NU3vVMooVEIj_sSA1dFR2Q:www.apa.org/Images/2006-03-cover-grade_tcm7-548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048000"/>
            <a:ext cx="2853556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891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Goal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Students will understand how to access and use print and electronic resources to write a research paper.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50984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b="1" dirty="0" err="1" smtClean="0"/>
              <a:t>Remember:The</a:t>
            </a:r>
            <a:r>
              <a:rPr lang="en-US" sz="5400" b="1" dirty="0" smtClean="0"/>
              <a:t> Big 6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24400"/>
          </a:xfrm>
        </p:spPr>
        <p:txBody>
          <a:bodyPr>
            <a:normAutofit/>
          </a:bodyPr>
          <a:lstStyle/>
          <a:p>
            <a:r>
              <a:rPr lang="en-US" b="1" dirty="0" smtClean="0"/>
              <a:t>Step 1: Task Definition</a:t>
            </a:r>
          </a:p>
          <a:p>
            <a:pPr lvl="1"/>
            <a:r>
              <a:rPr lang="en-US" b="1" dirty="0" smtClean="0"/>
              <a:t>What am I supposed to do?</a:t>
            </a:r>
          </a:p>
          <a:p>
            <a:pPr lvl="1"/>
            <a:r>
              <a:rPr lang="en-US" b="1" dirty="0" smtClean="0"/>
              <a:t>What information do I need?</a:t>
            </a:r>
          </a:p>
          <a:p>
            <a:pPr marL="393192" lvl="1" indent="0">
              <a:buNone/>
            </a:pPr>
            <a:endParaRPr lang="en-US" sz="1000" b="1" dirty="0" smtClean="0"/>
          </a:p>
          <a:p>
            <a:r>
              <a:rPr lang="en-US" b="1" dirty="0" smtClean="0"/>
              <a:t>Step </a:t>
            </a:r>
            <a:r>
              <a:rPr lang="en-US" b="1" dirty="0"/>
              <a:t>2: Information Seeking Strategies</a:t>
            </a:r>
          </a:p>
          <a:p>
            <a:pPr lvl="1"/>
            <a:r>
              <a:rPr lang="en-US" b="1" dirty="0"/>
              <a:t>Brainstorm possible sources</a:t>
            </a:r>
          </a:p>
          <a:p>
            <a:pPr lvl="1"/>
            <a:r>
              <a:rPr lang="en-US" b="1" dirty="0"/>
              <a:t>Select the best source to </a:t>
            </a:r>
            <a:r>
              <a:rPr lang="en-US" b="1" dirty="0" smtClean="0"/>
              <a:t>use</a:t>
            </a:r>
          </a:p>
          <a:p>
            <a:pPr marL="393192" lvl="1" indent="0">
              <a:buNone/>
            </a:pPr>
            <a:endParaRPr lang="en-US" sz="1000" b="1" dirty="0"/>
          </a:p>
          <a:p>
            <a:r>
              <a:rPr lang="en-US" b="1" dirty="0"/>
              <a:t>Step 3: Location and access</a:t>
            </a:r>
          </a:p>
          <a:p>
            <a:pPr lvl="1"/>
            <a:r>
              <a:rPr lang="en-US" b="1" dirty="0"/>
              <a:t>Where do I find these sources</a:t>
            </a:r>
          </a:p>
          <a:p>
            <a:pPr lvl="1"/>
            <a:r>
              <a:rPr lang="en-US" b="1" dirty="0"/>
              <a:t>How do I search for what I need in these sources</a:t>
            </a:r>
          </a:p>
          <a:p>
            <a:pPr marL="393192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7417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/>
              <a:t>The Big 6 – The Next Steps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2520"/>
          </a:xfrm>
        </p:spPr>
        <p:txBody>
          <a:bodyPr>
            <a:normAutofit/>
          </a:bodyPr>
          <a:lstStyle/>
          <a:p>
            <a:r>
              <a:rPr lang="en-US" b="1" dirty="0" smtClean="0"/>
              <a:t>Step 4 – Use of Information</a:t>
            </a:r>
          </a:p>
          <a:p>
            <a:pPr lvl="1"/>
            <a:r>
              <a:rPr lang="en-US" b="1" dirty="0" smtClean="0"/>
              <a:t>Read, hear or view. Evaluate the source.</a:t>
            </a:r>
          </a:p>
          <a:p>
            <a:pPr lvl="1"/>
            <a:r>
              <a:rPr lang="en-US" b="1" dirty="0" smtClean="0"/>
              <a:t>Extract relevant information (take notes, highlight, cite)</a:t>
            </a:r>
          </a:p>
          <a:p>
            <a:r>
              <a:rPr lang="en-US" b="1" dirty="0" smtClean="0"/>
              <a:t> Step 5 – Synthesis</a:t>
            </a:r>
          </a:p>
          <a:p>
            <a:pPr lvl="1"/>
            <a:r>
              <a:rPr lang="en-US" b="1" dirty="0" smtClean="0"/>
              <a:t>Organize  your information</a:t>
            </a:r>
          </a:p>
          <a:p>
            <a:pPr lvl="1"/>
            <a:r>
              <a:rPr lang="en-US" b="1" dirty="0" smtClean="0"/>
              <a:t>Present your information to the teacher (write your report!)</a:t>
            </a:r>
          </a:p>
          <a:p>
            <a:r>
              <a:rPr lang="en-US" b="1" dirty="0" smtClean="0"/>
              <a:t>Step 6 – Evaluation </a:t>
            </a:r>
          </a:p>
          <a:p>
            <a:pPr lvl="1"/>
            <a:r>
              <a:rPr lang="en-US" b="1" dirty="0" smtClean="0"/>
              <a:t>How did you do?</a:t>
            </a:r>
          </a:p>
          <a:p>
            <a:pPr lvl="1"/>
            <a:r>
              <a:rPr lang="en-US" b="1" dirty="0" smtClean="0"/>
              <a:t>How can you improve?</a:t>
            </a:r>
          </a:p>
          <a:p>
            <a:pPr marL="393192" lvl="1" indent="0">
              <a:buNone/>
            </a:pPr>
            <a:r>
              <a:rPr lang="en-US" b="1" dirty="0"/>
              <a:t>	</a:t>
            </a:r>
            <a:r>
              <a:rPr lang="en-US" b="1" dirty="0" smtClean="0"/>
              <a:t>	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21219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 have my sources – now what?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534400" cy="4495800"/>
          </a:xfrm>
        </p:spPr>
        <p:txBody>
          <a:bodyPr>
            <a:normAutofit/>
          </a:bodyPr>
          <a:lstStyle/>
          <a:p>
            <a:r>
              <a:rPr lang="en-US" sz="2800" b="1" dirty="0" err="1" smtClean="0"/>
              <a:t>Notetaking</a:t>
            </a:r>
            <a:r>
              <a:rPr lang="en-US" sz="2800" dirty="0" smtClean="0"/>
              <a:t>	</a:t>
            </a:r>
          </a:p>
          <a:p>
            <a:pPr lvl="1"/>
            <a:r>
              <a:rPr lang="en-US" sz="2800" b="1" u="sng" dirty="0" smtClean="0"/>
              <a:t>Quotations</a:t>
            </a:r>
            <a:r>
              <a:rPr lang="en-US" sz="2800" b="1" dirty="0" smtClean="0"/>
              <a:t> – copy exactly what the author wrote</a:t>
            </a:r>
          </a:p>
          <a:p>
            <a:pPr lvl="1"/>
            <a:r>
              <a:rPr lang="en-US" sz="2800" b="1" u="sng" dirty="0" smtClean="0"/>
              <a:t>Paraphrase</a:t>
            </a:r>
            <a:r>
              <a:rPr lang="en-US" sz="2800" b="1" dirty="0" smtClean="0"/>
              <a:t> – rewrite what the author wrote in your own words, include the same amount of information</a:t>
            </a:r>
          </a:p>
          <a:p>
            <a:pPr lvl="1"/>
            <a:r>
              <a:rPr lang="en-US" sz="2800" b="1" u="sng" dirty="0" smtClean="0"/>
              <a:t>Summary</a:t>
            </a:r>
            <a:r>
              <a:rPr lang="en-US" sz="2800" b="1" dirty="0" smtClean="0"/>
              <a:t> – condense the information into a simpler statement of the facts – include only the main points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9577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Giving credit where credit is due…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44958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Quotes, paraphrases and summaries MUST be cited in your paper to prevent plagiarism</a:t>
            </a:r>
          </a:p>
          <a:p>
            <a:endParaRPr lang="en-US" dirty="0"/>
          </a:p>
          <a:p>
            <a:r>
              <a:rPr lang="en-US" dirty="0" smtClean="0"/>
              <a:t>Plagiarism -</a:t>
            </a:r>
            <a:r>
              <a:rPr lang="en-US" b="1" dirty="0" err="1"/>
              <a:t>pla·gia·rize</a:t>
            </a:r>
            <a:endParaRPr lang="en-US" b="1" dirty="0"/>
          </a:p>
          <a:p>
            <a:pPr marL="0" indent="0">
              <a:buNone/>
            </a:pPr>
            <a:r>
              <a:rPr lang="en-US" i="1" dirty="0"/>
              <a:t>verb</a:t>
            </a:r>
            <a:r>
              <a:rPr lang="en-US" dirty="0"/>
              <a:t> \ˈ</a:t>
            </a:r>
            <a:r>
              <a:rPr lang="en-US" dirty="0" err="1"/>
              <a:t>plā-jə</a:t>
            </a:r>
            <a:r>
              <a:rPr lang="en-US" dirty="0"/>
              <a:t>-ˌ</a:t>
            </a:r>
            <a:r>
              <a:rPr lang="en-US" dirty="0" err="1"/>
              <a:t>rīz</a:t>
            </a:r>
            <a:r>
              <a:rPr lang="en-US" dirty="0"/>
              <a:t> </a:t>
            </a:r>
            <a:r>
              <a:rPr lang="en-US" i="1" dirty="0"/>
              <a:t>also</a:t>
            </a:r>
            <a:r>
              <a:rPr lang="en-US" dirty="0"/>
              <a:t> -</a:t>
            </a:r>
            <a:r>
              <a:rPr lang="en-US" dirty="0" err="1"/>
              <a:t>jē</a:t>
            </a:r>
            <a:r>
              <a:rPr lang="en-US" dirty="0"/>
              <a:t>-ə-\ : to use the words or ideas of another person as if they were your own words or ideas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400" dirty="0"/>
              <a:t>"Plagiarize." </a:t>
            </a:r>
            <a:r>
              <a:rPr lang="en-US" sz="2400" i="1" dirty="0"/>
              <a:t>Merriam-Webster.com</a:t>
            </a:r>
            <a:r>
              <a:rPr lang="en-US" sz="2400" dirty="0"/>
              <a:t>. Merriam-Webster, </a:t>
            </a:r>
            <a:r>
              <a:rPr lang="en-US" sz="2400" dirty="0" err="1"/>
              <a:t>n.d.</a:t>
            </a:r>
            <a:r>
              <a:rPr lang="en-US" sz="2400" dirty="0"/>
              <a:t> Web. 6 Nov. 2013.</a:t>
            </a:r>
          </a:p>
        </p:txBody>
      </p:sp>
    </p:spTree>
    <p:extLst>
      <p:ext uri="{BB962C8B-B14F-4D97-AF65-F5344CB8AC3E}">
        <p14:creationId xmlns:p14="http://schemas.microsoft.com/office/powerpoint/2010/main" val="3766308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0571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b="1" dirty="0" smtClean="0">
                <a:solidFill>
                  <a:srgbClr val="FDCD03"/>
                </a:solidFill>
              </a:rPr>
              <a:t>Parenthetical citations</a:t>
            </a:r>
            <a:r>
              <a:rPr lang="en-US" sz="6000" b="1" dirty="0" smtClean="0"/>
              <a:t/>
            </a:r>
            <a:br>
              <a:rPr lang="en-US" sz="6000" b="1" dirty="0" smtClean="0"/>
            </a:br>
            <a:r>
              <a:rPr lang="en-US" b="1" dirty="0"/>
              <a:t>	</a:t>
            </a:r>
            <a:r>
              <a:rPr lang="en-US" sz="4000" b="1" dirty="0" smtClean="0"/>
              <a:t>(made simple)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24384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What are they?</a:t>
            </a:r>
          </a:p>
          <a:p>
            <a:pPr marL="393192" lvl="1" indent="0">
              <a:buNone/>
            </a:pPr>
            <a:endParaRPr lang="en-US" dirty="0" smtClean="0"/>
          </a:p>
          <a:p>
            <a:pPr lvl="1"/>
            <a:r>
              <a:rPr lang="en-US" sz="2800" b="1" dirty="0"/>
              <a:t>Giving credit to your sources in your paper.</a:t>
            </a:r>
          </a:p>
          <a:p>
            <a:pPr lvl="1"/>
            <a:r>
              <a:rPr lang="en-US" sz="2800" b="1" dirty="0"/>
              <a:t>MLA’s version of footnotes</a:t>
            </a:r>
          </a:p>
          <a:p>
            <a:pPr marL="36576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20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6700" b="1" dirty="0" smtClean="0"/>
              <a:t>Purdue OWL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28194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OWL=Online Writing Lab</a:t>
            </a:r>
          </a:p>
          <a:p>
            <a:pPr lvl="3"/>
            <a:r>
              <a:rPr lang="en-US" sz="3500" dirty="0" smtClean="0"/>
              <a:t>MLA Formatting and Style Guide</a:t>
            </a:r>
          </a:p>
        </p:txBody>
      </p:sp>
    </p:spTree>
    <p:extLst>
      <p:ext uri="{BB962C8B-B14F-4D97-AF65-F5344CB8AC3E}">
        <p14:creationId xmlns:p14="http://schemas.microsoft.com/office/powerpoint/2010/main" val="380473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/>
            </a:r>
            <a:br>
              <a:rPr lang="en-US" b="1" dirty="0"/>
            </a:br>
            <a:r>
              <a:rPr lang="en-US" sz="6000" b="1" dirty="0" err="1"/>
              <a:t>Noodletools</a:t>
            </a:r>
            <a:r>
              <a:rPr lang="en-US" sz="6000" b="1" dirty="0"/>
              <a:t> will help you!</a:t>
            </a:r>
            <a:endParaRPr lang="en-US" sz="6000" dirty="0"/>
          </a:p>
        </p:txBody>
      </p:sp>
      <p:pic>
        <p:nvPicPr>
          <p:cNvPr id="4" name="Picture 6" descr="C:\Users\Debbie\Documents\1.Debbie\NoodleTools\Tutorials\Students\2012\2012 images\bibliography_works cited_intextMLA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95400" y="2438400"/>
            <a:ext cx="5027464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2816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74AB3EB3B6414A8CEC291F782AF24A" ma:contentTypeVersion="1" ma:contentTypeDescription="Create a new document." ma:contentTypeScope="" ma:versionID="78f0f0b6c94e5db8c2abe2f32e32e8e5">
  <xsd:schema xmlns:xsd="http://www.w3.org/2001/XMLSchema" xmlns:xs="http://www.w3.org/2001/XMLSchema" xmlns:p="http://schemas.microsoft.com/office/2006/metadata/properties" xmlns:ns3="87912fca-7821-4f67-90f5-5ff37b61f6dd" targetNamespace="http://schemas.microsoft.com/office/2006/metadata/properties" ma:root="true" ma:fieldsID="0c265d9b684ab6b8eb968e4519338899" ns3:_="">
    <xsd:import namespace="87912fca-7821-4f67-90f5-5ff37b61f6dd"/>
    <xsd:element name="properties">
      <xsd:complexType>
        <xsd:sequence>
          <xsd:element name="documentManagement">
            <xsd:complexType>
              <xsd:all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912fca-7821-4f67-90f5-5ff37b61f6d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E81BF44-1F4E-4328-8AC9-F2755AB2A437}">
  <ds:schemaRefs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87912fca-7821-4f67-90f5-5ff37b61f6dd"/>
    <ds:schemaRef ds:uri="http://www.w3.org/XML/1998/namespace"/>
    <ds:schemaRef ds:uri="http://schemas.microsoft.com/office/2006/metadata/propertie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35F60B70-F51A-4D03-8EF4-17BA1CF3BA5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B496DC-8588-4DC3-87FC-DC810B503E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912fca-7821-4f67-90f5-5ff37b61f6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2629</TotalTime>
  <Words>378</Words>
  <Application>Microsoft Office PowerPoint</Application>
  <PresentationFormat>On-screen Show (4:3)</PresentationFormat>
  <Paragraphs>60</Paragraphs>
  <Slides>12</Slides>
  <Notes>0</Notes>
  <HiddenSlides>2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Batang</vt:lpstr>
      <vt:lpstr>Arial</vt:lpstr>
      <vt:lpstr>Calibri</vt:lpstr>
      <vt:lpstr>Trebuchet MS</vt:lpstr>
      <vt:lpstr>Wingdings 3</vt:lpstr>
      <vt:lpstr>Facet</vt:lpstr>
      <vt:lpstr>I’m Writing a  Research Paper Now What?</vt:lpstr>
      <vt:lpstr>Learning Goal</vt:lpstr>
      <vt:lpstr>Remember:The Big 6</vt:lpstr>
      <vt:lpstr>The Big 6 – The Next Steps</vt:lpstr>
      <vt:lpstr>I have my sources – now what?</vt:lpstr>
      <vt:lpstr>Giving credit where credit is due…</vt:lpstr>
      <vt:lpstr>Parenthetical citations  (made simple)</vt:lpstr>
      <vt:lpstr>          Purdue OWL         </vt:lpstr>
      <vt:lpstr> Noodletools will help you!</vt:lpstr>
      <vt:lpstr>Did we reach our learning goal?</vt:lpstr>
      <vt:lpstr>Rubric</vt:lpstr>
      <vt:lpstr>Need Help?</vt:lpstr>
    </vt:vector>
  </TitlesOfParts>
  <Company>Leon County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I’m Writing a Research Paper Now What?</dc:title>
  <dc:creator>Ingram, Melissa</dc:creator>
  <cp:lastModifiedBy>Ingram, Melissa</cp:lastModifiedBy>
  <cp:revision>48</cp:revision>
  <cp:lastPrinted>2015-01-09T13:22:19Z</cp:lastPrinted>
  <dcterms:created xsi:type="dcterms:W3CDTF">2013-11-01T15:01:53Z</dcterms:created>
  <dcterms:modified xsi:type="dcterms:W3CDTF">2016-02-03T16:30:16Z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0x0101007974AB3EB3B6414A8CEC291F782AF24A</vt:lpwstr>
  </property>
</Properties>
</file>